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p:scale>
          <a:sx n="90" d="100"/>
          <a:sy n="90" d="100"/>
        </p:scale>
        <p:origin x="900" y="-60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9/11/2017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 TargetMode="External"/><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hyperlink" Target="http://http/vtrans.vermont.gov/boards-councils/st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1933540749"/>
              </p:ext>
            </p:extLst>
          </p:nvPr>
        </p:nvGraphicFramePr>
        <p:xfrm>
          <a:off x="393538" y="420083"/>
          <a:ext cx="6872287" cy="9644817"/>
        </p:xfrm>
        <a:graphic>
          <a:graphicData uri="http://schemas.openxmlformats.org/drawingml/2006/table">
            <a:tbl>
              <a:tblPr firstRow="1" bandRow="1">
                <a:tableStyleId>{2D5ABB26-0587-4C30-8999-92F81FD0307C}</a:tableStyleId>
              </a:tblPr>
              <a:tblGrid>
                <a:gridCol w="1880535">
                  <a:extLst>
                    <a:ext uri="{9D8B030D-6E8A-4147-A177-3AD203B41FA5}">
                      <a16:colId xmlns:a16="http://schemas.microsoft.com/office/drawing/2014/main" xmlns="" val="20000"/>
                    </a:ext>
                  </a:extLst>
                </a:gridCol>
                <a:gridCol w="4991752">
                  <a:extLst>
                    <a:ext uri="{9D8B030D-6E8A-4147-A177-3AD203B41FA5}">
                      <a16:colId xmlns:a16="http://schemas.microsoft.com/office/drawing/2014/main" xmlns="" val="20001"/>
                    </a:ext>
                  </a:extLst>
                </a:gridCol>
              </a:tblGrid>
              <a:tr h="451729">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xmlns="" val="10000"/>
                  </a:ext>
                </a:extLst>
              </a:tr>
              <a:tr h="777978">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dirty="0" smtClean="0">
                          <a:solidFill>
                            <a:srgbClr val="231F20"/>
                          </a:solidFill>
                          <a:latin typeface="Franklin Gothic Medium" panose="020B0603020102020204" pitchFamily="34" charset="0"/>
                          <a:cs typeface="Calibri"/>
                        </a:rPr>
                        <a:t>Designing</a:t>
                      </a:r>
                      <a:r>
                        <a:rPr lang="en-US" sz="1800" b="1" spc="35" baseline="0" dirty="0" smtClean="0">
                          <a:solidFill>
                            <a:srgbClr val="231F20"/>
                          </a:solidFill>
                          <a:latin typeface="Franklin Gothic Medium" panose="020B0603020102020204" pitchFamily="34" charset="0"/>
                          <a:cs typeface="Calibri"/>
                        </a:rPr>
                        <a:t> the </a:t>
                      </a:r>
                      <a:r>
                        <a:rPr lang="en-US" sz="1800" b="1" spc="35" baseline="0" dirty="0" smtClean="0">
                          <a:solidFill>
                            <a:srgbClr val="231F20"/>
                          </a:solidFill>
                          <a:latin typeface="Franklin Gothic Medium" panose="020B0603020102020204" pitchFamily="34" charset="0"/>
                          <a:cs typeface="Calibri"/>
                        </a:rPr>
                        <a:t>“All-in-One” </a:t>
                      </a:r>
                      <a:r>
                        <a:rPr lang="en-US" sz="1800" b="1" spc="35" baseline="0" dirty="0" smtClean="0">
                          <a:solidFill>
                            <a:srgbClr val="231F20"/>
                          </a:solidFill>
                          <a:latin typeface="Franklin Gothic Medium" panose="020B0603020102020204" pitchFamily="34" charset="0"/>
                          <a:cs typeface="Calibri"/>
                        </a:rPr>
                        <a:t>Vermont Transportation Survey</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xmlns="" val="10001"/>
                  </a:ext>
                </a:extLst>
              </a:tr>
              <a:tr h="542075">
                <a:tc>
                  <a:txBody>
                    <a:bodyPr/>
                    <a:lstStyle/>
                    <a:p>
                      <a:pPr algn="ctr"/>
                      <a:r>
                        <a:rPr lang="en-US" sz="1800" b="1" dirty="0" smtClean="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xmlns="" val="10002"/>
                  </a:ext>
                </a:extLst>
              </a:tr>
              <a:tr h="7543873">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sz="1000" b="1" spc="30" dirty="0">
                          <a:solidFill>
                            <a:srgbClr val="231F20"/>
                          </a:solidFill>
                          <a:latin typeface="Franklin Gothic Book" panose="020B0503020102020204" pitchFamily="34" charset="0"/>
                          <a:cs typeface="Calibri"/>
                        </a:rPr>
                        <a:t>RESEARCH</a:t>
                      </a:r>
                      <a:r>
                        <a:rPr sz="1000" b="1" spc="-65" dirty="0">
                          <a:solidFill>
                            <a:srgbClr val="231F20"/>
                          </a:solidFill>
                          <a:latin typeface="Franklin Gothic Book" panose="020B0503020102020204" pitchFamily="34" charset="0"/>
                          <a:cs typeface="Calibri"/>
                        </a:rPr>
                        <a:t> </a:t>
                      </a:r>
                      <a:r>
                        <a:rPr sz="1000" b="1" spc="35" dirty="0">
                          <a:solidFill>
                            <a:srgbClr val="231F20"/>
                          </a:solidFill>
                          <a:latin typeface="Franklin Gothic Book" panose="020B0503020102020204" pitchFamily="34" charset="0"/>
                          <a:cs typeface="Calibri"/>
                        </a:rPr>
                        <a:t>PROJECT</a:t>
                      </a:r>
                      <a:r>
                        <a:rPr sz="1000" b="1" spc="-100" dirty="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Times New Roman"/>
                        </a:rPr>
                        <a:t>Designing</a:t>
                      </a:r>
                      <a:r>
                        <a:rPr lang="en-US" sz="800" i="1" spc="-15" baseline="0" dirty="0" smtClean="0">
                          <a:solidFill>
                            <a:srgbClr val="231F20"/>
                          </a:solidFill>
                          <a:latin typeface="Palatino Linotype" panose="02040502050505030304" pitchFamily="18" charset="0"/>
                          <a:cs typeface="Times New Roman"/>
                        </a:rPr>
                        <a:t> the All-in-One Vermont Transportation Survey</a:t>
                      </a:r>
                    </a:p>
                    <a:p>
                      <a:pPr marL="151765" marR="153670">
                        <a:lnSpc>
                          <a:spcPct val="104200"/>
                        </a:lnSpc>
                        <a:spcBef>
                          <a:spcPts val="259"/>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July</a:t>
                      </a:r>
                      <a:r>
                        <a:rPr lang="en-US" sz="850" spc="-10" baseline="0" dirty="0" smtClean="0">
                          <a:solidFill>
                            <a:srgbClr val="231F20"/>
                          </a:solidFill>
                          <a:latin typeface="Palatino Linotype" panose="02040502050505030304" pitchFamily="18" charset="0"/>
                          <a:cs typeface="Calibri"/>
                        </a:rPr>
                        <a:t> 2016 – June 2017</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a:solidFill>
                            <a:srgbClr val="231F20"/>
                          </a:solidFill>
                          <a:latin typeface="Franklin Gothic Book" panose="020B0503020102020204" pitchFamily="34" charset="0"/>
                          <a:cs typeface="Calibri"/>
                        </a:rPr>
                        <a:t>PRINCIPAL</a:t>
                      </a:r>
                      <a:r>
                        <a:rPr sz="1000" b="1" spc="-90" dirty="0">
                          <a:solidFill>
                            <a:srgbClr val="231F20"/>
                          </a:solidFill>
                          <a:latin typeface="Franklin Gothic Book" panose="020B0503020102020204" pitchFamily="34" charset="0"/>
                          <a:cs typeface="Calibri"/>
                        </a:rPr>
                        <a:t> </a:t>
                      </a:r>
                      <a:r>
                        <a:rPr sz="1000" b="1" spc="10" dirty="0">
                          <a:solidFill>
                            <a:srgbClr val="231F20"/>
                          </a:solidFill>
                          <a:latin typeface="Franklin Gothic Book" panose="020B0503020102020204" pitchFamily="34" charset="0"/>
                          <a:cs typeface="Calibri"/>
                        </a:rPr>
                        <a:t>INVESTIGATOR</a:t>
                      </a:r>
                      <a:endParaRPr sz="1000" dirty="0">
                        <a:latin typeface="Franklin Gothic Book" panose="020B0503020102020204" pitchFamily="34" charset="0"/>
                        <a:cs typeface="Calibri"/>
                      </a:endParaRPr>
                    </a:p>
                    <a:p>
                      <a:pPr marL="152400">
                        <a:lnSpc>
                          <a:spcPct val="100000"/>
                        </a:lnSpc>
                        <a:spcBef>
                          <a:spcPts val="300"/>
                        </a:spcBef>
                      </a:pPr>
                      <a:r>
                        <a:rPr lang="en-US" sz="800" spc="-20" dirty="0" err="1" smtClean="0">
                          <a:solidFill>
                            <a:srgbClr val="231F20"/>
                          </a:solidFill>
                          <a:latin typeface="Palatino Linotype" panose="02040502050505030304" pitchFamily="18" charset="0"/>
                          <a:cs typeface="Calibri"/>
                        </a:rPr>
                        <a:t>Liss</a:t>
                      </a:r>
                      <a:r>
                        <a:rPr lang="en-US" sz="800" spc="-20" baseline="0" dirty="0" smtClean="0">
                          <a:solidFill>
                            <a:srgbClr val="231F20"/>
                          </a:solidFill>
                          <a:latin typeface="Palatino Linotype" panose="02040502050505030304" pitchFamily="18" charset="0"/>
                          <a:cs typeface="Calibri"/>
                        </a:rPr>
                        <a:t> Aultman-Hall</a:t>
                      </a:r>
                      <a:r>
                        <a:rPr lang="en-US" sz="800" spc="-20" dirty="0" smtClean="0">
                          <a:solidFill>
                            <a:srgbClr val="231F20"/>
                          </a:solidFill>
                          <a:latin typeface="Palatino Linotype" panose="02040502050505030304" pitchFamily="18" charset="0"/>
                          <a:cs typeface="Calibri"/>
                        </a:rPr>
                        <a:t>, UVM TRC, PI </a:t>
                      </a: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Jonathan Dowds ,UVM TRC</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Dave Pelletier,  Planning</a:t>
                      </a:r>
                      <a:r>
                        <a:rPr lang="en-US" sz="900" spc="-20" baseline="0" dirty="0" smtClean="0">
                          <a:solidFill>
                            <a:srgbClr val="231F20"/>
                          </a:solidFill>
                          <a:latin typeface="Palatino Linotype" panose="02040502050505030304" pitchFamily="18" charset="0"/>
                          <a:cs typeface="Calibri"/>
                        </a:rPr>
                        <a:t> Coordinator</a:t>
                      </a:r>
                      <a:endParaRPr lang="en-US" sz="900" spc="-20" dirty="0" smtClean="0">
                        <a:solidFill>
                          <a:srgbClr val="231F20"/>
                        </a:solidFill>
                        <a:latin typeface="Palatino Linotype" panose="02040502050505030304" pitchFamily="18" charset="0"/>
                        <a:cs typeface="Calibri"/>
                      </a:endParaRP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baseline="0" dirty="0" smtClean="0">
                          <a:solidFill>
                            <a:srgbClr val="231F20"/>
                          </a:solidFill>
                          <a:latin typeface="Palatino Linotype" panose="02040502050505030304" pitchFamily="18" charset="0"/>
                          <a:cs typeface="Calibri"/>
                        </a:rPr>
                        <a:t>Joe </a:t>
                      </a:r>
                      <a:r>
                        <a:rPr lang="en-US" sz="900" spc="-20" baseline="0" dirty="0" err="1" smtClean="0">
                          <a:solidFill>
                            <a:srgbClr val="231F20"/>
                          </a:solidFill>
                          <a:latin typeface="Palatino Linotype" panose="02040502050505030304" pitchFamily="18" charset="0"/>
                          <a:cs typeface="Calibri"/>
                        </a:rPr>
                        <a:t>Segale</a:t>
                      </a:r>
                      <a:r>
                        <a:rPr lang="en-US" sz="900" spc="-20" baseline="0" dirty="0" smtClean="0">
                          <a:solidFill>
                            <a:srgbClr val="231F20"/>
                          </a:solidFill>
                          <a:latin typeface="Palatino Linotype" panose="02040502050505030304" pitchFamily="18" charset="0"/>
                          <a:cs typeface="Calibri"/>
                        </a:rPr>
                        <a:t>, Policy, Planning &amp; Research Bureau Director</a:t>
                      </a: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231F20"/>
                          </a:solidFill>
                          <a:latin typeface="Palatino Linotype" panose="02040502050505030304" pitchFamily="18" charset="0"/>
                          <a:cs typeface="Calibri"/>
                        </a:rPr>
                        <a:t>Final project report forthcoming.</a:t>
                      </a:r>
                      <a:endParaRPr lang="en-US" sz="850" i="1" baseline="0" dirty="0" smtClean="0">
                        <a:solidFill>
                          <a:srgbClr val="231F20"/>
                        </a:solidFill>
                        <a:latin typeface="Palatino Linotype" panose="02040502050505030304" pitchFamily="18" charset="0"/>
                        <a:cs typeface="Calibri"/>
                      </a:endParaRPr>
                    </a:p>
                    <a:p>
                      <a:pPr marL="152400" marR="154940">
                        <a:lnSpc>
                          <a:spcPts val="1000"/>
                        </a:lnSpc>
                        <a:spcBef>
                          <a:spcPts val="290"/>
                        </a:spcBef>
                      </a:pP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lang="en-US" sz="850" dirty="0" smtClean="0">
                        <a:latin typeface="Palatino Linotype" panose="02040502050505030304" pitchFamily="18" charset="0"/>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a:t>
                      </a:r>
                      <a:r>
                        <a:rPr lang="en-US" sz="850" baseline="0" dirty="0" err="1" smtClean="0">
                          <a:latin typeface="Palatino Linotype" panose="02040502050505030304" pitchFamily="18" charset="0"/>
                          <a:cs typeface="Times New Roman"/>
                        </a:rPr>
                        <a:t>VTrans</a:t>
                      </a:r>
                      <a:r>
                        <a:rPr lang="en-US" sz="850" baseline="0" dirty="0" smtClean="0">
                          <a:latin typeface="Palatino Linotype" panose="02040502050505030304" pitchFamily="18" charset="0"/>
                          <a:cs typeface="Times New Roman"/>
                        </a:rPr>
                        <a:t>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2"/>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3"/>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solidFill>
                      <a:srgbClr val="557630">
                        <a:alpha val="25000"/>
                      </a:srgb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a:solidFill>
                            <a:srgbClr val="231F20"/>
                          </a:solidFill>
                          <a:latin typeface="Franklin Gothic Book" panose="020B0503020102020204" pitchFamily="34" charset="0"/>
                          <a:cs typeface="Calibri"/>
                        </a:rPr>
                        <a:t>was </a:t>
                      </a:r>
                      <a:r>
                        <a:rPr sz="1400" b="1" spc="40" dirty="0">
                          <a:solidFill>
                            <a:srgbClr val="231F20"/>
                          </a:solidFill>
                          <a:latin typeface="Franklin Gothic Book" panose="020B0503020102020204" pitchFamily="34" charset="0"/>
                          <a:cs typeface="Calibri"/>
                        </a:rPr>
                        <a:t>the</a:t>
                      </a:r>
                      <a:r>
                        <a:rPr sz="1400" b="1" spc="-229"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Problem?</a:t>
                      </a:r>
                      <a:endParaRPr sz="1400" dirty="0">
                        <a:latin typeface="Franklin Gothic Book" panose="020B0503020102020204" pitchFamily="34" charset="0"/>
                        <a:cs typeface="Calibri"/>
                      </a:endParaRPr>
                    </a:p>
                    <a:p>
                      <a:pPr marL="109538" indent="0"/>
                      <a:r>
                        <a:rPr lang="en-US" sz="1100" spc="-35" baseline="0" dirty="0" smtClean="0">
                          <a:solidFill>
                            <a:srgbClr val="231F20"/>
                          </a:solidFill>
                          <a:latin typeface="Palatino Linotype" panose="02040502050505030304" pitchFamily="18" charset="0"/>
                          <a:ea typeface="+mn-ea"/>
                          <a:cs typeface="Garamond"/>
                        </a:rPr>
                        <a:t>Data collection on transportation services, travel demand, customer satisfaction, and future system needs is critical for the planning and operation of the transportation system. The objective </a:t>
                      </a:r>
                      <a:r>
                        <a:rPr lang="en-US" sz="1100" spc="-35" baseline="0" dirty="0" smtClean="0">
                          <a:solidFill>
                            <a:srgbClr val="231F20"/>
                          </a:solidFill>
                          <a:latin typeface="Palatino Linotype" panose="02040502050505030304" pitchFamily="18" charset="0"/>
                          <a:ea typeface="+mn-ea"/>
                          <a:cs typeface="Garamond"/>
                        </a:rPr>
                        <a:t>of the “All-in-One” </a:t>
                      </a:r>
                      <a:r>
                        <a:rPr lang="en-US" sz="1100" spc="-35" baseline="0" dirty="0" smtClean="0">
                          <a:solidFill>
                            <a:srgbClr val="231F20"/>
                          </a:solidFill>
                          <a:latin typeface="Palatino Linotype" panose="02040502050505030304" pitchFamily="18" charset="0"/>
                          <a:ea typeface="+mn-ea"/>
                          <a:cs typeface="Garamond"/>
                        </a:rPr>
                        <a:t>project was to design a transportation survey program to efficiently meet the on-going transportation and travel data needs of Vermont transportation and planning agencies by providing: </a:t>
                      </a:r>
                    </a:p>
                    <a:p>
                      <a:pPr marL="109538" indent="0"/>
                      <a:endParaRPr lang="en-US" sz="800" spc="-35" baseline="0" dirty="0" smtClean="0">
                        <a:solidFill>
                          <a:srgbClr val="231F20"/>
                        </a:solidFill>
                        <a:latin typeface="Palatino Linotype" panose="02040502050505030304" pitchFamily="18" charset="0"/>
                        <a:ea typeface="+mn-ea"/>
                        <a:cs typeface="Garamond"/>
                      </a:endParaRPr>
                    </a:p>
                    <a:p>
                      <a:pPr marL="231775" lvl="0" indent="-122238">
                        <a:buFont typeface="+mj-lt"/>
                        <a:buAutoNum type="arabicPeriod"/>
                      </a:pPr>
                      <a:r>
                        <a:rPr lang="en-US" sz="1100" spc="-35" baseline="0" dirty="0" smtClean="0">
                          <a:solidFill>
                            <a:srgbClr val="231F20"/>
                          </a:solidFill>
                          <a:latin typeface="Palatino Linotype" panose="02040502050505030304" pitchFamily="18" charset="0"/>
                          <a:ea typeface="+mn-ea"/>
                          <a:cs typeface="Garamond"/>
                        </a:rPr>
                        <a:t>a concise and consistent set of transportation survey question modules appropriate for survey data collection and repeated use in Vermont, and  </a:t>
                      </a:r>
                    </a:p>
                    <a:p>
                      <a:pPr marL="231775" lvl="0" indent="-122238">
                        <a:buFont typeface="+mj-lt"/>
                        <a:buAutoNum type="arabicPeriod"/>
                      </a:pPr>
                      <a:r>
                        <a:rPr lang="en-US" sz="1100" spc="-35" baseline="0" dirty="0" smtClean="0">
                          <a:solidFill>
                            <a:srgbClr val="231F20"/>
                          </a:solidFill>
                          <a:latin typeface="Palatino Linotype" panose="02040502050505030304" pitchFamily="18" charset="0"/>
                          <a:ea typeface="+mn-ea"/>
                          <a:cs typeface="Garamond"/>
                        </a:rPr>
                        <a:t>an implementation strategy for an on-going statewide survey program. </a:t>
                      </a:r>
                    </a:p>
                    <a:p>
                      <a:pPr marL="109538" indent="0"/>
                      <a:endParaRPr lang="en-US" sz="800" spc="-35" baseline="0" dirty="0" smtClean="0">
                        <a:solidFill>
                          <a:srgbClr val="231F20"/>
                        </a:solidFill>
                        <a:latin typeface="Palatino Linotype" panose="02040502050505030304" pitchFamily="18" charset="0"/>
                        <a:ea typeface="+mn-ea"/>
                        <a:cs typeface="Garamond"/>
                      </a:endParaRPr>
                    </a:p>
                    <a:p>
                      <a:pPr marL="109538" indent="0"/>
                      <a:r>
                        <a:rPr lang="en-US" sz="1100" spc="-35" baseline="0" dirty="0" smtClean="0">
                          <a:solidFill>
                            <a:srgbClr val="231F20"/>
                          </a:solidFill>
                          <a:latin typeface="Palatino Linotype" panose="02040502050505030304" pitchFamily="18" charset="0"/>
                          <a:ea typeface="+mn-ea"/>
                          <a:cs typeface="Garamond"/>
                        </a:rPr>
                        <a:t>This survey system is intended to provide an efficient and reliable method to collect the data previously captured by </a:t>
                      </a:r>
                      <a:r>
                        <a:rPr lang="en-US" sz="1100" spc="-35" baseline="0" dirty="0" err="1" smtClean="0">
                          <a:solidFill>
                            <a:srgbClr val="231F20"/>
                          </a:solidFill>
                          <a:latin typeface="Palatino Linotype" panose="02040502050505030304" pitchFamily="18" charset="0"/>
                          <a:ea typeface="+mn-ea"/>
                          <a:cs typeface="Garamond"/>
                        </a:rPr>
                        <a:t>VTrans</a:t>
                      </a:r>
                      <a:r>
                        <a:rPr lang="en-US" sz="1100" spc="-35" baseline="0" dirty="0" smtClean="0">
                          <a:solidFill>
                            <a:srgbClr val="231F20"/>
                          </a:solidFill>
                          <a:latin typeface="Palatino Linotype" panose="02040502050505030304" pitchFamily="18" charset="0"/>
                          <a:ea typeface="+mn-ea"/>
                          <a:cs typeface="Garamond"/>
                        </a:rPr>
                        <a:t> and CCRPC agency-based surveys and by the National Household Travel Survey (NHTS) add-on data. </a:t>
                      </a: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smtClean="0">
                          <a:solidFill>
                            <a:srgbClr val="231F20"/>
                          </a:solidFill>
                          <a:latin typeface="Franklin Gothic Book" panose="020B0503020102020204" pitchFamily="34" charset="0"/>
                          <a:cs typeface="Calibri"/>
                        </a:rPr>
                        <a:t>was</a:t>
                      </a:r>
                      <a:r>
                        <a:rPr sz="1400" b="1" spc="-165"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done?</a:t>
                      </a:r>
                      <a:endParaRPr sz="1400" dirty="0" smtClean="0">
                        <a:latin typeface="Franklin Gothic Book" panose="020B0503020102020204" pitchFamily="34" charset="0"/>
                        <a:cs typeface="Calibri"/>
                      </a:endParaRP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To</a:t>
                      </a:r>
                      <a:r>
                        <a:rPr lang="en-US" sz="1100" spc="-35" baseline="0" dirty="0" smtClean="0">
                          <a:solidFill>
                            <a:srgbClr val="231F20"/>
                          </a:solidFill>
                          <a:latin typeface="Palatino Linotype" panose="02040502050505030304" pitchFamily="18" charset="0"/>
                          <a:cs typeface="Garamond"/>
                        </a:rPr>
                        <a:t> develop the All-in-One survey program, the research team reviewed seven recent transportation surveys from federal, state and local agencies and conducted interviews with survey professionals about survey content, survey retrieval methods and survey costs. In addition the team compared paper and online respondents to the </a:t>
                      </a:r>
                      <a:r>
                        <a:rPr lang="en-US" sz="1100" spc="-35" baseline="0" dirty="0" smtClean="0">
                          <a:solidFill>
                            <a:srgbClr val="231F20"/>
                          </a:solidFill>
                          <a:latin typeface="Palatino Linotype" panose="02040502050505030304" pitchFamily="18" charset="0"/>
                          <a:cs typeface="Garamond"/>
                        </a:rPr>
                        <a:t>2016 </a:t>
                      </a:r>
                      <a:r>
                        <a:rPr lang="en-US" sz="1100" spc="-35" baseline="0" dirty="0" err="1" smtClean="0">
                          <a:solidFill>
                            <a:srgbClr val="231F20"/>
                          </a:solidFill>
                          <a:latin typeface="Palatino Linotype" panose="02040502050505030304" pitchFamily="18" charset="0"/>
                          <a:cs typeface="Garamond"/>
                        </a:rPr>
                        <a:t>VTrans</a:t>
                      </a:r>
                      <a:r>
                        <a:rPr lang="en-US" sz="1100" spc="-35" baseline="0" dirty="0" smtClean="0">
                          <a:solidFill>
                            <a:srgbClr val="231F20"/>
                          </a:solidFill>
                          <a:latin typeface="Palatino Linotype" panose="02040502050505030304" pitchFamily="18" charset="0"/>
                          <a:cs typeface="Garamond"/>
                        </a:rPr>
                        <a:t> </a:t>
                      </a:r>
                      <a:r>
                        <a:rPr lang="en-US" sz="1100" spc="-35" baseline="0" dirty="0" smtClean="0">
                          <a:solidFill>
                            <a:srgbClr val="231F20"/>
                          </a:solidFill>
                          <a:latin typeface="Palatino Linotype" panose="02040502050505030304" pitchFamily="18" charset="0"/>
                          <a:cs typeface="Garamond"/>
                        </a:rPr>
                        <a:t>Long Range Transportation Planning Survey (LRTPS) in terms of demographics and travel behaviors and compared the Chittenden County sample of the LRTPS to data collected by </a:t>
                      </a:r>
                      <a:r>
                        <a:rPr lang="en-US" sz="1100" spc="-35" baseline="0" dirty="0" smtClean="0">
                          <a:solidFill>
                            <a:srgbClr val="231F20"/>
                          </a:solidFill>
                          <a:latin typeface="Palatino Linotype" panose="02040502050505030304" pitchFamily="18" charset="0"/>
                          <a:cs typeface="Garamond"/>
                        </a:rPr>
                        <a:t>CCPRC in 2016 </a:t>
                      </a:r>
                      <a:r>
                        <a:rPr lang="en-US" sz="1100" spc="-35" baseline="0" dirty="0" smtClean="0">
                          <a:solidFill>
                            <a:srgbClr val="231F20"/>
                          </a:solidFill>
                          <a:latin typeface="Palatino Linotype" panose="02040502050505030304" pitchFamily="18" charset="0"/>
                          <a:cs typeface="Garamond"/>
                        </a:rPr>
                        <a:t>using a smartphone app. The team also conducted sample size analysis and</a:t>
                      </a:r>
                      <a:r>
                        <a:rPr lang="en-US" sz="1100" spc="-35" dirty="0" smtClean="0">
                          <a:solidFill>
                            <a:srgbClr val="231F20"/>
                          </a:solidFill>
                          <a:latin typeface="Palatino Linotype" panose="02040502050505030304" pitchFamily="18" charset="0"/>
                          <a:cs typeface="Garamond"/>
                        </a:rPr>
                        <a:t> </a:t>
                      </a:r>
                      <a:r>
                        <a:rPr lang="en-US" sz="1100" spc="-35" baseline="0" dirty="0" smtClean="0">
                          <a:solidFill>
                            <a:srgbClr val="231F20"/>
                          </a:solidFill>
                          <a:latin typeface="Palatino Linotype" panose="02040502050505030304" pitchFamily="18" charset="0"/>
                          <a:cs typeface="Garamond"/>
                        </a:rPr>
                        <a:t>original data collection on smartphone ownership rates and GPS/cellular coverage in Vermont.</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Conclusion or </a:t>
                      </a:r>
                      <a:r>
                        <a:rPr sz="1400" b="1" spc="20" dirty="0" smtClean="0">
                          <a:solidFill>
                            <a:srgbClr val="231F20"/>
                          </a:solidFill>
                          <a:latin typeface="Franklin Gothic Book" panose="020B0503020102020204" pitchFamily="34" charset="0"/>
                          <a:cs typeface="Calibri"/>
                        </a:rPr>
                        <a:t>What</a:t>
                      </a:r>
                      <a:r>
                        <a:rPr sz="1400" b="1" spc="-50"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50"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the</a:t>
                      </a:r>
                      <a:r>
                        <a:rPr sz="1400" b="1" spc="-50" dirty="0">
                          <a:solidFill>
                            <a:srgbClr val="231F20"/>
                          </a:solidFill>
                          <a:latin typeface="Franklin Gothic Book" panose="020B0503020102020204" pitchFamily="34" charset="0"/>
                          <a:cs typeface="Calibri"/>
                        </a:rPr>
                        <a:t> </a:t>
                      </a:r>
                      <a:r>
                        <a:rPr sz="1400" b="1" spc="50" dirty="0">
                          <a:solidFill>
                            <a:srgbClr val="231F20"/>
                          </a:solidFill>
                          <a:latin typeface="Franklin Gothic Book" panose="020B0503020102020204" pitchFamily="34" charset="0"/>
                          <a:cs typeface="Calibri"/>
                        </a:rPr>
                        <a:t>next</a:t>
                      </a:r>
                      <a:r>
                        <a:rPr sz="1400" b="1" spc="-50" dirty="0">
                          <a:solidFill>
                            <a:srgbClr val="231F20"/>
                          </a:solidFill>
                          <a:latin typeface="Franklin Gothic Book" panose="020B0503020102020204" pitchFamily="34" charset="0"/>
                          <a:cs typeface="Calibri"/>
                        </a:rPr>
                        <a:t> </a:t>
                      </a:r>
                      <a:r>
                        <a:rPr sz="1400" b="1" spc="35" dirty="0">
                          <a:solidFill>
                            <a:srgbClr val="231F20"/>
                          </a:solidFill>
                          <a:latin typeface="Franklin Gothic Book" panose="020B0503020102020204" pitchFamily="34" charset="0"/>
                          <a:cs typeface="Calibri"/>
                        </a:rPr>
                        <a:t>steps?</a:t>
                      </a:r>
                      <a:endParaRPr sz="1400" dirty="0">
                        <a:latin typeface="Franklin Gothic Book" panose="020B0503020102020204" pitchFamily="34" charset="0"/>
                        <a:cs typeface="Calibri"/>
                      </a:endParaRP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The</a:t>
                      </a:r>
                      <a:r>
                        <a:rPr lang="en-US" sz="1100" spc="-35" baseline="0" dirty="0" smtClean="0">
                          <a:solidFill>
                            <a:srgbClr val="231F20"/>
                          </a:solidFill>
                          <a:latin typeface="Palatino Linotype" panose="02040502050505030304" pitchFamily="18" charset="0"/>
                          <a:cs typeface="Garamond"/>
                        </a:rPr>
                        <a:t> </a:t>
                      </a:r>
                      <a:r>
                        <a:rPr lang="en-US" sz="1100" spc="-35" baseline="0" dirty="0" smtClean="0">
                          <a:solidFill>
                            <a:srgbClr val="231F20"/>
                          </a:solidFill>
                          <a:latin typeface="Palatino Linotype" panose="02040502050505030304" pitchFamily="18" charset="0"/>
                          <a:cs typeface="Garamond"/>
                        </a:rPr>
                        <a:t>“All-in-One” </a:t>
                      </a:r>
                      <a:r>
                        <a:rPr lang="en-US" sz="1100" spc="-35" baseline="0" dirty="0" smtClean="0">
                          <a:solidFill>
                            <a:srgbClr val="231F20"/>
                          </a:solidFill>
                          <a:latin typeface="Palatino Linotype" panose="02040502050505030304" pitchFamily="18" charset="0"/>
                          <a:cs typeface="Garamond"/>
                        </a:rPr>
                        <a:t>project resulted in a recommend survey program for on-going data collection in Vermont that is consistent with best practice, supports statically rigorous analysis and balances the needs to minimize total cost while collecting statewide customer satisfaction and attitudinal data on an annual basis and collecting travel diary data on a five-year cycle. The </a:t>
                      </a:r>
                      <a:r>
                        <a:rPr lang="en-US" sz="1100" spc="-35" baseline="0" dirty="0" smtClean="0">
                          <a:solidFill>
                            <a:srgbClr val="231F20"/>
                          </a:solidFill>
                          <a:latin typeface="Palatino Linotype" panose="02040502050505030304" pitchFamily="18" charset="0"/>
                          <a:cs typeface="Garamond"/>
                        </a:rPr>
                        <a:t>survey </a:t>
                      </a:r>
                      <a:r>
                        <a:rPr lang="en-US" sz="1100" spc="-35" baseline="0" dirty="0" smtClean="0">
                          <a:solidFill>
                            <a:srgbClr val="231F20"/>
                          </a:solidFill>
                          <a:latin typeface="Palatino Linotype" panose="02040502050505030304" pitchFamily="18" charset="0"/>
                          <a:cs typeface="Garamond"/>
                        </a:rPr>
                        <a:t>program </a:t>
                      </a:r>
                      <a:r>
                        <a:rPr lang="en-US" sz="1100" spc="-35" baseline="0" dirty="0" smtClean="0">
                          <a:solidFill>
                            <a:srgbClr val="231F20"/>
                          </a:solidFill>
                          <a:latin typeface="Palatino Linotype" panose="02040502050505030304" pitchFamily="18" charset="0"/>
                          <a:cs typeface="Garamond"/>
                        </a:rPr>
                        <a:t>includes a five-module Question Bank including 55 questions covering a range of demographic, attitudinal and travel behavior topics as well as recommendations on recruitment methods, sample sizes and survey data retrieval modes. </a:t>
                      </a:r>
                      <a:r>
                        <a:rPr lang="en-US" sz="1100" spc="-35" baseline="0" dirty="0" smtClean="0">
                          <a:solidFill>
                            <a:srgbClr val="231F20"/>
                          </a:solidFill>
                          <a:latin typeface="Palatino Linotype" panose="02040502050505030304" pitchFamily="18" charset="0"/>
                          <a:cs typeface="Garamond"/>
                        </a:rPr>
                        <a:t>A five-year program review to revisit mobile-device based data collection and sample sized consideration as well as future research into appropriate weighting variables are also recommended.</a:t>
                      </a: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a:t>
                      </a:r>
                      <a:r>
                        <a:rPr lang="en-US" sz="1400" b="1" spc="40" dirty="0" err="1" smtClean="0">
                          <a:solidFill>
                            <a:srgbClr val="231F20"/>
                          </a:solidFill>
                          <a:latin typeface="Franklin Gothic Book" panose="020B0503020102020204" pitchFamily="34" charset="0"/>
                          <a:cs typeface="Calibri"/>
                        </a:rPr>
                        <a:t>VTrans</a:t>
                      </a:r>
                      <a:r>
                        <a:rPr lang="en-US" sz="1400" b="1" spc="40" dirty="0" smtClean="0">
                          <a:solidFill>
                            <a:srgbClr val="231F20"/>
                          </a:solidFill>
                          <a:latin typeface="Franklin Gothic Book" panose="020B0503020102020204" pitchFamily="34" charset="0"/>
                          <a:cs typeface="Calibri"/>
                        </a:rPr>
                        <a:t>?</a:t>
                      </a:r>
                      <a:endParaRPr sz="1400" dirty="0">
                        <a:latin typeface="Franklin Gothic Book" panose="020B0503020102020204" pitchFamily="34" charset="0"/>
                        <a:cs typeface="Calibri"/>
                      </a:endParaRPr>
                    </a:p>
                    <a:p>
                      <a:pPr marL="70485" marR="5715" algn="just">
                        <a:lnSpc>
                          <a:spcPts val="1210"/>
                        </a:lnSpc>
                        <a:spcBef>
                          <a:spcPts val="960"/>
                        </a:spcBef>
                      </a:pPr>
                      <a:r>
                        <a:rPr lang="en-US" sz="1100" spc="-20" dirty="0" smtClean="0">
                          <a:solidFill>
                            <a:srgbClr val="231F20"/>
                          </a:solidFill>
                          <a:latin typeface="Palatino Linotype" panose="02040502050505030304" pitchFamily="18" charset="0"/>
                          <a:cs typeface="Garamond"/>
                        </a:rPr>
                        <a:t>The </a:t>
                      </a:r>
                      <a:r>
                        <a:rPr lang="en-US" sz="1100" spc="-20" dirty="0" smtClean="0">
                          <a:solidFill>
                            <a:srgbClr val="231F20"/>
                          </a:solidFill>
                          <a:latin typeface="Palatino Linotype" panose="02040502050505030304" pitchFamily="18" charset="0"/>
                          <a:cs typeface="Garamond"/>
                        </a:rPr>
                        <a:t>“All-in-One” </a:t>
                      </a:r>
                      <a:r>
                        <a:rPr lang="en-US" sz="1100" spc="-20" dirty="0" smtClean="0">
                          <a:solidFill>
                            <a:srgbClr val="231F20"/>
                          </a:solidFill>
                          <a:latin typeface="Palatino Linotype" panose="02040502050505030304" pitchFamily="18" charset="0"/>
                          <a:cs typeface="Garamond"/>
                        </a:rPr>
                        <a:t>project</a:t>
                      </a:r>
                      <a:r>
                        <a:rPr lang="en-US" sz="1100" spc="-20" baseline="0" dirty="0" smtClean="0">
                          <a:solidFill>
                            <a:srgbClr val="231F20"/>
                          </a:solidFill>
                          <a:latin typeface="Palatino Linotype" panose="02040502050505030304" pitchFamily="18" charset="0"/>
                          <a:cs typeface="Garamond"/>
                        </a:rPr>
                        <a:t> provided </a:t>
                      </a:r>
                      <a:r>
                        <a:rPr lang="en-US" sz="1100" spc="-20" baseline="0" dirty="0" err="1" smtClean="0">
                          <a:solidFill>
                            <a:srgbClr val="231F20"/>
                          </a:solidFill>
                          <a:latin typeface="Palatino Linotype" panose="02040502050505030304" pitchFamily="18" charset="0"/>
                          <a:cs typeface="Garamond"/>
                        </a:rPr>
                        <a:t>VTrans</a:t>
                      </a:r>
                      <a:r>
                        <a:rPr lang="en-US" sz="1100" spc="-20" baseline="0" dirty="0" smtClean="0">
                          <a:solidFill>
                            <a:srgbClr val="231F20"/>
                          </a:solidFill>
                          <a:latin typeface="Palatino Linotype" panose="02040502050505030304" pitchFamily="18" charset="0"/>
                          <a:cs typeface="Garamond"/>
                        </a:rPr>
                        <a:t> with a comprehensive survey program for on-going transportation data collection. Benefits of this program include:, reduced survey planning costs, improved data quality, greater comparability of data across multiple survey releases, and predictable data collection costs and schedule. Data collection cost are projected to be lower than the cost of a comparable sample with the NHTS add-on. Data provided by the All-in-One would meeting the annual performance data needs of </a:t>
                      </a:r>
                      <a:r>
                        <a:rPr lang="en-US" sz="1100" spc="-20" baseline="0" dirty="0" err="1" smtClean="0">
                          <a:solidFill>
                            <a:srgbClr val="231F20"/>
                          </a:solidFill>
                          <a:latin typeface="Palatino Linotype" panose="02040502050505030304" pitchFamily="18" charset="0"/>
                          <a:cs typeface="Garamond"/>
                        </a:rPr>
                        <a:t>VTrans</a:t>
                      </a:r>
                      <a:r>
                        <a:rPr lang="en-US" sz="1100" spc="-20" baseline="0" dirty="0" smtClean="0">
                          <a:solidFill>
                            <a:srgbClr val="231F20"/>
                          </a:solidFill>
                          <a:latin typeface="Palatino Linotype" panose="02040502050505030304" pitchFamily="18" charset="0"/>
                          <a:cs typeface="Garamond"/>
                        </a:rPr>
                        <a:t> and the modeling calibration needs of </a:t>
                      </a:r>
                      <a:r>
                        <a:rPr lang="en-US" sz="1100" spc="-20" baseline="0" dirty="0" err="1" smtClean="0">
                          <a:solidFill>
                            <a:srgbClr val="231F20"/>
                          </a:solidFill>
                          <a:latin typeface="Palatino Linotype" panose="02040502050505030304" pitchFamily="18" charset="0"/>
                          <a:cs typeface="Garamond"/>
                        </a:rPr>
                        <a:t>VTrans</a:t>
                      </a:r>
                      <a:r>
                        <a:rPr lang="en-US" sz="1100" spc="-20" baseline="0" dirty="0" smtClean="0">
                          <a:solidFill>
                            <a:srgbClr val="231F20"/>
                          </a:solidFill>
                          <a:latin typeface="Palatino Linotype" panose="02040502050505030304" pitchFamily="18" charset="0"/>
                          <a:cs typeface="Garamond"/>
                        </a:rPr>
                        <a:t> and CCRPC.</a:t>
                      </a:r>
                      <a:endParaRPr sz="1100" dirty="0">
                        <a:latin typeface="Palatino Linotype" panose="02040502050505030304" pitchFamily="18" charset="0"/>
                        <a:cs typeface="Garamond"/>
                      </a:endParaRPr>
                    </a:p>
                  </a:txBody>
                  <a:tcPr marL="0" marR="0" marT="0" marB="0">
                    <a:lnL w="12699">
                      <a:solidFill>
                        <a:srgbClr val="395F3A"/>
                      </a:solidFill>
                      <a:prstDash val="solid"/>
                    </a:lnL>
                  </a:tcPr>
                </a:tc>
                <a:extLst>
                  <a:ext uri="{0D108BD9-81ED-4DB2-BD59-A6C34878D82A}">
                    <a16:rowId xmlns:a16="http://schemas.microsoft.com/office/drawing/2014/main" xmlns="" val="10003"/>
                  </a:ext>
                </a:extLst>
              </a:tr>
              <a:tr h="216337">
                <a:tc>
                  <a:txBody>
                    <a:bodyPr/>
                    <a:lstStyle/>
                    <a:p>
                      <a:pPr marL="152400" marR="154940" lvl="0" indent="0" defTabSz="914400" eaLnBrk="1" fontAlgn="auto" latinLnBrk="0" hangingPunct="1">
                        <a:lnSpc>
                          <a:spcPts val="1000"/>
                        </a:lnSpc>
                        <a:spcBef>
                          <a:spcPts val="290"/>
                        </a:spcBef>
                        <a:spcAft>
                          <a:spcPts val="0"/>
                        </a:spcAft>
                        <a:buClrTx/>
                        <a:buSzTx/>
                        <a:buFontTx/>
                        <a:buNone/>
                        <a:tabLst/>
                        <a:defRPr/>
                      </a:pP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cap="flat" cmpd="sng" algn="ctr">
                      <a:solidFill>
                        <a:srgbClr val="395F3A"/>
                      </a:solidFill>
                      <a:prstDash val="solid"/>
                      <a:round/>
                      <a:headEnd type="none" w="med" len="med"/>
                      <a:tailEnd type="none" w="med" len="med"/>
                    </a:lnR>
                    <a:lnB w="12699">
                      <a:solidFill>
                        <a:srgbClr val="395F3A"/>
                      </a:solidFill>
                      <a:prstDash val="solid"/>
                    </a:lnB>
                    <a:solidFill>
                      <a:srgbClr val="557630">
                        <a:alpha val="25000"/>
                      </a:srgbClr>
                    </a:solidFill>
                  </a:tcPr>
                </a:tc>
                <a:tc>
                  <a:txBody>
                    <a:bodyPr/>
                    <a:lstStyle/>
                    <a:p>
                      <a:pPr marL="70485" marR="5715" algn="just">
                        <a:lnSpc>
                          <a:spcPts val="1210"/>
                        </a:lnSpc>
                        <a:spcBef>
                          <a:spcPts val="960"/>
                        </a:spcBef>
                      </a:pPr>
                      <a:endParaRPr sz="1100" dirty="0">
                        <a:latin typeface="Palatino Linotype" panose="02040502050505030304" pitchFamily="18" charset="0"/>
                        <a:cs typeface="Garamond"/>
                      </a:endParaRPr>
                    </a:p>
                  </a:txBody>
                  <a:tcPr marL="0" marR="0" marT="0" marB="0">
                    <a:lnL w="12699" cap="flat" cmpd="sng" algn="ctr">
                      <a:solidFill>
                        <a:srgbClr val="395F3A"/>
                      </a:solidFill>
                      <a:prstDash val="solid"/>
                      <a:round/>
                      <a:headEnd type="none" w="med" len="med"/>
                      <a:tailEnd type="none" w="med" len="med"/>
                    </a:lnL>
                  </a:tcPr>
                </a:tc>
              </a:tr>
            </a:tbl>
          </a:graphicData>
        </a:graphic>
      </p:graphicFrame>
      <p:pic>
        <p:nvPicPr>
          <p:cNvPr id="30" name="Picture 29"/>
          <p:cNvPicPr>
            <a:picLocks noChangeAspect="1"/>
          </p:cNvPicPr>
          <p:nvPr/>
        </p:nvPicPr>
        <p:blipFill>
          <a:blip r:embed="rId5"/>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E23TXWV46JPD-235135430-37</_dlc_DocId>
    <_dlc_DocIdUrl xmlns="22ec0dd7-095b-41f2-b8b8-a624496b8c6b">
      <Url>https://outside.vermont.gov/agency/VTRANS/external/docs/_layouts/15/DocIdRedir.aspx?ID=E23TXWV46JPD-235135430-37</Url>
      <Description>E23TXWV46JPD-235135430-37</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AD92E9-375A-44B3-BDC3-A81879E8AFD2}"/>
</file>

<file path=customXml/itemProps2.xml><?xml version="1.0" encoding="utf-8"?>
<ds:datastoreItem xmlns:ds="http://schemas.openxmlformats.org/officeDocument/2006/customXml" ds:itemID="{55C0A43E-0F10-403D-A149-BC03F39E3484}"/>
</file>

<file path=customXml/itemProps3.xml><?xml version="1.0" encoding="utf-8"?>
<ds:datastoreItem xmlns:ds="http://schemas.openxmlformats.org/officeDocument/2006/customXml" ds:itemID="{6CBAEB5B-7F93-42E4-BCA0-43C4D132AF04}"/>
</file>

<file path=customXml/itemProps4.xml><?xml version="1.0" encoding="utf-8"?>
<ds:datastoreItem xmlns:ds="http://schemas.openxmlformats.org/officeDocument/2006/customXml" ds:itemID="{6EA83175-1F0A-42F5-AA55-C562DD3D9620}"/>
</file>

<file path=docProps/app.xml><?xml version="1.0" encoding="utf-8"?>
<Properties xmlns="http://schemas.openxmlformats.org/officeDocument/2006/extended-properties" xmlns:vt="http://schemas.openxmlformats.org/officeDocument/2006/docPropsVTypes">
  <Template/>
  <TotalTime>747</TotalTime>
  <Words>643</Words>
  <Application>Microsoft Office PowerPoint</Application>
  <PresentationFormat>Custom</PresentationFormat>
  <Paragraphs>47</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Jonathan Dowds</cp:lastModifiedBy>
  <cp:revision>28</cp:revision>
  <cp:lastPrinted>2017-07-31T17:57:21Z</cp:lastPrinted>
  <dcterms:created xsi:type="dcterms:W3CDTF">2016-10-05T18:36:23Z</dcterms:created>
  <dcterms:modified xsi:type="dcterms:W3CDTF">2017-09-11T18:54:54Z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c43afa64-edf1-4e12-851e-ed92afd4599c</vt:lpwstr>
  </property>
</Properties>
</file>